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10795000" cy="10795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909" autoAdjust="0"/>
    <p:restoredTop sz="94694" autoAdjust="0"/>
  </p:normalViewPr>
  <p:slideViewPr>
    <p:cSldViewPr>
      <p:cViewPr>
        <p:scale>
          <a:sx n="94" d="100"/>
          <a:sy n="94" d="100"/>
        </p:scale>
        <p:origin x="1248" y="-9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18694"/>
            <a:ext cx="10800000" cy="10800000"/>
          </a:xfrm>
          <a:custGeom>
            <a:avLst/>
            <a:gdLst/>
            <a:ahLst/>
            <a:cxnLst/>
            <a:rect l="l" t="t" r="r" b="b"/>
            <a:pathLst>
              <a:path w="10800000" h="10800000">
                <a:moveTo>
                  <a:pt x="0" y="0"/>
                </a:moveTo>
                <a:lnTo>
                  <a:pt x="10800000" y="0"/>
                </a:lnTo>
                <a:lnTo>
                  <a:pt x="10800000" y="10800000"/>
                </a:lnTo>
                <a:lnTo>
                  <a:pt x="0" y="1080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T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67C3E5-964A-15BB-793D-80A12DF3E9BE}"/>
              </a:ext>
            </a:extLst>
          </p:cNvPr>
          <p:cNvSpPr txBox="1"/>
          <p:nvPr/>
        </p:nvSpPr>
        <p:spPr>
          <a:xfrm>
            <a:off x="596900" y="1130300"/>
            <a:ext cx="388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dirty="0">
                <a:effectLst/>
                <a:latin typeface="AppleSystemUIFont"/>
                <a:ea typeface="Calibri" panose="020F0502020204030204" pitchFamily="34" charset="0"/>
                <a:cs typeface="AppleSystemUIFont"/>
              </a:rPr>
              <a:t>For studies that do not include any figures*:</a:t>
            </a:r>
            <a:endParaRPr lang="en-T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kern="0" dirty="0">
                <a:effectLst/>
                <a:latin typeface="AppleSystemUIFont"/>
                <a:ea typeface="Calibri" panose="020F0502020204030204" pitchFamily="34" charset="0"/>
                <a:cs typeface="AppleSystemUIFont"/>
              </a:rPr>
              <a:t> </a:t>
            </a:r>
            <a:endParaRPr lang="en-T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en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Converting a relevant table into a visual format,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Creating a data-driven visual using NotebookLM or similar AI tools,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T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Generating a visual solely through NotebookLM or similar AI tools.</a:t>
            </a:r>
          </a:p>
          <a:p>
            <a:endParaRPr lang="en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0F4EC1E2-34E0-A99F-7329-C3C25B92367D}"/>
              </a:ext>
            </a:extLst>
          </p:cNvPr>
          <p:cNvSpPr txBox="1"/>
          <p:nvPr/>
        </p:nvSpPr>
        <p:spPr>
          <a:xfrm>
            <a:off x="5061612" y="215900"/>
            <a:ext cx="544128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Helvetica Neue" panose="02000503000000020004" pitchFamily="2" charset="0"/>
              </a:rPr>
              <a:t>Article Title:</a:t>
            </a:r>
            <a:endParaRPr lang="en-US" sz="3200" dirty="0">
              <a:solidFill>
                <a:schemeClr val="bg1"/>
              </a:solidFill>
              <a:latin typeface="Helvetica Neue" panose="02000503000000020004" pitchFamily="2" charset="0"/>
            </a:endParaRPr>
          </a:p>
          <a:p>
            <a:r>
              <a:rPr lang="en-US" dirty="0">
                <a:solidFill>
                  <a:schemeClr val="bg1"/>
                </a:solidFill>
                <a:latin typeface="Helvetica Neue" panose="02000503000000020004" pitchFamily="2" charset="0"/>
              </a:rPr>
              <a:t>Short title reflecting the main outcome (max. 4–5 words).</a:t>
            </a:r>
            <a:endParaRPr lang="en-TR">
              <a:solidFill>
                <a:schemeClr val="bg1"/>
              </a:solidFill>
            </a:endParaRPr>
          </a:p>
          <a:p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C37B77C0-67FC-21F3-0F48-0E3C3AB9DF48}"/>
              </a:ext>
            </a:extLst>
          </p:cNvPr>
          <p:cNvSpPr txBox="1"/>
          <p:nvPr/>
        </p:nvSpPr>
        <p:spPr>
          <a:xfrm>
            <a:off x="5080000" y="2120900"/>
            <a:ext cx="51943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Helvetica Neue" panose="02000503000000020004" pitchFamily="2" charset="0"/>
              </a:rPr>
              <a:t>Aim:</a:t>
            </a:r>
            <a:br>
              <a:rPr lang="en-US" dirty="0">
                <a:solidFill>
                  <a:schemeClr val="bg1"/>
                </a:solidFill>
                <a:latin typeface="Helvetica Neue" panose="02000503000000020004" pitchFamily="2" charset="0"/>
              </a:rPr>
            </a:br>
            <a:r>
              <a:rPr lang="en-US" dirty="0">
                <a:solidFill>
                  <a:schemeClr val="bg1"/>
                </a:solidFill>
                <a:latin typeface="Helvetica Neue" panose="02000503000000020004" pitchFamily="2" charset="0"/>
              </a:rPr>
              <a:t>Primary objective of the study in one concise sentence.</a:t>
            </a:r>
          </a:p>
          <a:p>
            <a:endParaRPr lang="en-US" dirty="0">
              <a:solidFill>
                <a:schemeClr val="bg1"/>
              </a:solidFill>
              <a:latin typeface="Helvetica Neue" panose="02000503000000020004" pitchFamily="2" charset="0"/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Helvetica Neue" panose="02000503000000020004" pitchFamily="2" charset="0"/>
              </a:rPr>
              <a:t>Methods:</a:t>
            </a:r>
            <a:br>
              <a:rPr lang="en-US" dirty="0">
                <a:solidFill>
                  <a:schemeClr val="bg1"/>
                </a:solidFill>
                <a:latin typeface="Helvetica Neue" panose="02000503000000020004" pitchFamily="2" charset="0"/>
              </a:rPr>
            </a:br>
            <a:r>
              <a:rPr lang="en-US" dirty="0">
                <a:solidFill>
                  <a:schemeClr val="bg1"/>
                </a:solidFill>
                <a:latin typeface="Helvetica Neue" panose="02000503000000020004" pitchFamily="2" charset="0"/>
              </a:rPr>
              <a:t>Study design and main method (e.g., sample size, study type, key analysis).</a:t>
            </a:r>
          </a:p>
          <a:p>
            <a:endParaRPr lang="en-US" dirty="0">
              <a:solidFill>
                <a:schemeClr val="bg1"/>
              </a:solidFill>
              <a:latin typeface="Helvetica Neue" panose="02000503000000020004" pitchFamily="2" charset="0"/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Helvetica Neue" panose="02000503000000020004" pitchFamily="2" charset="0"/>
              </a:rPr>
              <a:t>Key Results:</a:t>
            </a:r>
            <a:br>
              <a:rPr lang="en-US" dirty="0">
                <a:solidFill>
                  <a:schemeClr val="bg1"/>
                </a:solidFill>
                <a:latin typeface="Helvetica Neue" panose="02000503000000020004" pitchFamily="2" charset="0"/>
              </a:rPr>
            </a:br>
            <a:r>
              <a:rPr lang="en-US" dirty="0">
                <a:solidFill>
                  <a:schemeClr val="bg1"/>
                </a:solidFill>
                <a:latin typeface="Helvetica Neue" panose="02000503000000020004" pitchFamily="2" charset="0"/>
              </a:rPr>
              <a:t>One or two principal findings with essential data.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C907B3EE-D23E-B474-7E66-486ECEC90B72}"/>
              </a:ext>
            </a:extLst>
          </p:cNvPr>
          <p:cNvSpPr txBox="1"/>
          <p:nvPr/>
        </p:nvSpPr>
        <p:spPr>
          <a:xfrm>
            <a:off x="444500" y="4635501"/>
            <a:ext cx="40386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1400" b="1" dirty="0">
                <a:effectLst/>
                <a:latin typeface="Helvetica Neue" panose="02000503000000020004" pitchFamily="2" charset="0"/>
              </a:rPr>
              <a:t>Lower Area:</a:t>
            </a:r>
            <a:br>
              <a:rPr lang="en-US" sz="1400" dirty="0">
                <a:effectLst/>
                <a:latin typeface="Helvetica Neue" panose="02000503000000020004" pitchFamily="2" charset="0"/>
              </a:rPr>
            </a:br>
            <a:r>
              <a:rPr lang="en-US" sz="1400" dirty="0">
                <a:effectLst/>
                <a:latin typeface="Helvetica Neue" panose="02000503000000020004" pitchFamily="2" charset="0"/>
              </a:rPr>
              <a:t>Brief, keyword-style caption for Figure.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21D69362-C6F7-46E7-1741-AF3E31C5050D}"/>
              </a:ext>
            </a:extLst>
          </p:cNvPr>
          <p:cNvSpPr txBox="1"/>
          <p:nvPr/>
        </p:nvSpPr>
        <p:spPr>
          <a:xfrm>
            <a:off x="4483100" y="9207500"/>
            <a:ext cx="53584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/>
                <a:latin typeface="Helvetica Neue" panose="02000503000000020004" pitchFamily="2" charset="0"/>
              </a:rPr>
              <a:t>Thoracic Research and Practice</a:t>
            </a:r>
            <a:endParaRPr lang="en-US" dirty="0">
              <a:effectLst/>
              <a:latin typeface="Helvetica Neue" panose="02000503000000020004" pitchFamily="2" charset="0"/>
            </a:endParaRPr>
          </a:p>
          <a:p>
            <a:r>
              <a:rPr lang="en-US" b="1" dirty="0">
                <a:effectLst/>
                <a:latin typeface="Helvetica Neue" panose="02000503000000020004" pitchFamily="2" charset="0"/>
              </a:rPr>
              <a:t>Bottom Band:</a:t>
            </a:r>
            <a:br>
              <a:rPr lang="en-US" dirty="0">
                <a:effectLst/>
                <a:latin typeface="Helvetica Neue" panose="02000503000000020004" pitchFamily="2" charset="0"/>
              </a:rPr>
            </a:br>
            <a:r>
              <a:rPr lang="en-US" dirty="0">
                <a:effectLst/>
                <a:latin typeface="Helvetica Neue" panose="02000503000000020004" pitchFamily="2" charset="0"/>
              </a:rPr>
              <a:t>Date / Issue / Website</a:t>
            </a:r>
          </a:p>
          <a:p>
            <a:endParaRPr lang="en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128</Words>
  <Application>Microsoft Macintosh PowerPoint</Application>
  <PresentationFormat>Özel</PresentationFormat>
  <Paragraphs>15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AppleSystemUIFont</vt:lpstr>
      <vt:lpstr>Helvetica Neue</vt:lpstr>
      <vt:lpstr>Symbol</vt:lpstr>
      <vt:lpstr>Arial</vt:lpstr>
      <vt:lpstr>Calibri</vt:lpstr>
      <vt:lpstr>Office Theme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galenos</cp:lastModifiedBy>
  <cp:revision>6</cp:revision>
  <dcterms:created xsi:type="dcterms:W3CDTF">2006-08-16T00:00:00Z</dcterms:created>
  <dcterms:modified xsi:type="dcterms:W3CDTF">2026-02-10T06:04:52Z</dcterms:modified>
  <dc:identifier>DAG-NRZDhiM</dc:identifier>
</cp:coreProperties>
</file>